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7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56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346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81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4305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917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90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318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862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463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DB028-18F8-C367-8A3B-3706AF6C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16202-7FF0-30ED-617E-AC0BB9212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B90D5E-030C-E49F-1CE4-01B61A3F4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421EB-341F-0BD7-EB3D-E6E846282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AB13E-1897-288A-7124-51C27DD04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256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1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53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460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79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163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721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96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667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AC1C899-FD4D-443E-8947-4D58CE6406EE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3214F70-E3F5-4DE0-BE01-383E1E2F0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27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3BB39-BD1B-3214-26E1-8C06C033A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4421" y="1228099"/>
            <a:ext cx="9144000" cy="918908"/>
          </a:xfrm>
        </p:spPr>
        <p:txBody>
          <a:bodyPr/>
          <a:lstStyle/>
          <a:p>
            <a:r>
              <a:rPr lang="en-US" dirty="0">
                <a:ln w="15875">
                  <a:gradFill flip="none" rotWithShape="1">
                    <a:gsLst>
                      <a:gs pos="0">
                        <a:schemeClr val="accent1">
                          <a:lumMod val="67000"/>
                        </a:schemeClr>
                      </a:gs>
                      <a:gs pos="56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</a:ln>
                <a:solidFill>
                  <a:schemeClr val="bg1"/>
                </a:solidFill>
              </a:rPr>
              <a:t>Project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B8E0C9-5252-C6E8-CCB5-977E7A1466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874464" y="5202238"/>
            <a:ext cx="9144000" cy="1655762"/>
          </a:xfrm>
        </p:spPr>
        <p:txBody>
          <a:bodyPr>
            <a:normAutofit fontScale="55000" lnSpcReduction="20000"/>
          </a:bodyPr>
          <a:lstStyle/>
          <a:p>
            <a:r>
              <a:rPr lang="en-US" dirty="0" err="1">
                <a:ln>
                  <a:solidFill>
                    <a:schemeClr val="tx1">
                      <a:alpha val="28000"/>
                    </a:schemeClr>
                  </a:solidFill>
                </a:ln>
                <a:solidFill>
                  <a:schemeClr val="bg1"/>
                </a:solidFill>
              </a:rPr>
              <a:t>Tongchen</a:t>
            </a:r>
            <a:r>
              <a:rPr lang="en-US" dirty="0">
                <a:ln>
                  <a:solidFill>
                    <a:schemeClr val="tx1">
                      <a:alpha val="28000"/>
                    </a:schemeClr>
                  </a:solidFill>
                </a:ln>
                <a:solidFill>
                  <a:schemeClr val="bg1"/>
                </a:solidFill>
              </a:rPr>
              <a:t> He</a:t>
            </a:r>
          </a:p>
          <a:p>
            <a:r>
              <a:rPr lang="en-US" dirty="0">
                <a:ln>
                  <a:solidFill>
                    <a:schemeClr val="tx1">
                      <a:alpha val="28000"/>
                    </a:schemeClr>
                  </a:solidFill>
                </a:ln>
                <a:solidFill>
                  <a:schemeClr val="bg1"/>
                </a:solidFill>
              </a:rPr>
              <a:t>Joshua Hernandez</a:t>
            </a:r>
          </a:p>
          <a:p>
            <a:r>
              <a:rPr lang="en-US" dirty="0">
                <a:ln>
                  <a:solidFill>
                    <a:schemeClr val="tx1">
                      <a:alpha val="28000"/>
                    </a:schemeClr>
                  </a:solidFill>
                </a:ln>
                <a:solidFill>
                  <a:schemeClr val="bg1"/>
                </a:solidFill>
              </a:rPr>
              <a:t>Cameron Song</a:t>
            </a:r>
          </a:p>
          <a:p>
            <a:r>
              <a:rPr lang="en-US" dirty="0">
                <a:ln>
                  <a:solidFill>
                    <a:schemeClr val="tx1">
                      <a:alpha val="28000"/>
                    </a:schemeClr>
                  </a:solidFill>
                </a:ln>
                <a:solidFill>
                  <a:schemeClr val="bg1"/>
                </a:solidFill>
              </a:rPr>
              <a:t>Tien Tran</a:t>
            </a:r>
          </a:p>
          <a:p>
            <a:r>
              <a:rPr lang="en-US" dirty="0">
                <a:ln>
                  <a:solidFill>
                    <a:schemeClr val="tx1">
                      <a:alpha val="28000"/>
                    </a:schemeClr>
                  </a:solidFill>
                </a:ln>
                <a:solidFill>
                  <a:schemeClr val="bg1"/>
                </a:solidFill>
              </a:rPr>
              <a:t>Ben Wynne</a:t>
            </a:r>
          </a:p>
        </p:txBody>
      </p:sp>
    </p:spTree>
    <p:extLst>
      <p:ext uri="{BB962C8B-B14F-4D97-AF65-F5344CB8AC3E}">
        <p14:creationId xmlns:p14="http://schemas.microsoft.com/office/powerpoint/2010/main" val="2810607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3B9BE-DCF1-7B11-A32F-CB768E9CD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2814" y="218050"/>
            <a:ext cx="3451317" cy="1596177"/>
          </a:xfrm>
        </p:spPr>
        <p:txBody>
          <a:bodyPr>
            <a:normAutofit/>
          </a:bodyPr>
          <a:lstStyle/>
          <a:p>
            <a:r>
              <a:rPr lang="en-US" sz="4000" dirty="0">
                <a:ln>
                  <a:gradFill flip="none" rotWithShape="1">
                    <a:gsLst>
                      <a:gs pos="0">
                        <a:schemeClr val="accent3">
                          <a:lumMod val="5000"/>
                          <a:lumOff val="95000"/>
                        </a:schemeClr>
                      </a:gs>
                      <a:gs pos="100000">
                        <a:schemeClr val="accent3">
                          <a:lumMod val="45000"/>
                          <a:lumOff val="55000"/>
                        </a:schemeClr>
                      </a:gs>
                      <a:gs pos="83000">
                        <a:schemeClr val="accent3">
                          <a:lumMod val="45000"/>
                          <a:lumOff val="55000"/>
                        </a:schemeClr>
                      </a:gs>
                      <a:gs pos="100000">
                        <a:schemeClr val="accent3">
                          <a:lumMod val="30000"/>
                          <a:lumOff val="70000"/>
                        </a:schemeClr>
                      </a:gs>
                    </a:gsLst>
                    <a:lin ang="5400000" scaled="1"/>
                    <a:tileRect/>
                  </a:gradFill>
                </a:ln>
                <a:gradFill flip="none" rotWithShape="1">
                  <a:gsLst>
                    <a:gs pos="0">
                      <a:schemeClr val="accent3">
                        <a:lumMod val="0"/>
                        <a:lumOff val="100000"/>
                      </a:schemeClr>
                    </a:gs>
                    <a:gs pos="32000">
                      <a:schemeClr val="accent3">
                        <a:lumMod val="0"/>
                        <a:lumOff val="100000"/>
                      </a:schemeClr>
                    </a:gs>
                    <a:gs pos="100000">
                      <a:schemeClr val="accent3">
                        <a:lumMod val="100000"/>
                      </a:schemeClr>
                    </a:gs>
                  </a:gsLst>
                  <a:lin ang="5400000" scaled="1"/>
                  <a:tileRect/>
                </a:gradFill>
              </a:rPr>
              <a:t>Recap of Project 3</a:t>
            </a:r>
          </a:p>
        </p:txBody>
      </p:sp>
    </p:spTree>
    <p:extLst>
      <p:ext uri="{BB962C8B-B14F-4D97-AF65-F5344CB8AC3E}">
        <p14:creationId xmlns:p14="http://schemas.microsoft.com/office/powerpoint/2010/main" val="819176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3B9BE-DCF1-7B11-A32F-CB768E9CD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3" y="211375"/>
            <a:ext cx="10364451" cy="1596177"/>
          </a:xfrm>
        </p:spPr>
        <p:txBody>
          <a:bodyPr>
            <a:normAutofit/>
          </a:bodyPr>
          <a:lstStyle/>
          <a:p>
            <a:r>
              <a:rPr lang="en-US" sz="4500" dirty="0">
                <a:ln w="22225">
                  <a:gradFill flip="none" rotWithShape="1">
                    <a:gsLst>
                      <a:gs pos="0">
                        <a:schemeClr val="accent3">
                          <a:lumMod val="89000"/>
                        </a:schemeClr>
                      </a:gs>
                      <a:gs pos="23000">
                        <a:schemeClr val="accent3">
                          <a:lumMod val="89000"/>
                        </a:schemeClr>
                      </a:gs>
                      <a:gs pos="69000">
                        <a:schemeClr val="accent3">
                          <a:lumMod val="75000"/>
                        </a:schemeClr>
                      </a:gs>
                      <a:gs pos="97000">
                        <a:schemeClr val="accent3">
                          <a:lumMod val="7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</a:ln>
              </a:rPr>
              <a:t>New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9106D-C69E-E249-4BAA-10BE39307C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3" y="1716946"/>
            <a:ext cx="4499207" cy="4637133"/>
          </a:xfrm>
        </p:spPr>
        <p:txBody>
          <a:bodyPr>
            <a:noAutofit/>
          </a:bodyPr>
          <a:lstStyle/>
          <a:p>
            <a:r>
              <a:rPr lang="en-US" sz="2500" dirty="0">
                <a:ln w="15240">
                  <a:gradFill flip="none" rotWithShape="1">
                    <a:gsLst>
                      <a:gs pos="0">
                        <a:schemeClr val="accent3">
                          <a:lumMod val="89000"/>
                        </a:schemeClr>
                      </a:gs>
                      <a:gs pos="22000">
                        <a:schemeClr val="accent3">
                          <a:lumMod val="89000"/>
                        </a:schemeClr>
                      </a:gs>
                      <a:gs pos="44000">
                        <a:schemeClr val="accent3">
                          <a:lumMod val="75000"/>
                          <a:alpha val="81000"/>
                        </a:schemeClr>
                      </a:gs>
                      <a:gs pos="97000">
                        <a:schemeClr val="accent3">
                          <a:lumMod val="70000"/>
                        </a:schemeClr>
                      </a:gs>
                    </a:gsLst>
                    <a:lin ang="2700000" scaled="1"/>
                    <a:tileRect/>
                  </a:gradFill>
                </a:ln>
              </a:rPr>
              <a:t>COVID</a:t>
            </a:r>
          </a:p>
          <a:p>
            <a:pPr marL="457200" lvl="1" indent="0">
              <a:buNone/>
            </a:pPr>
            <a:r>
              <a:rPr lang="en-US" sz="2500" dirty="0">
                <a:ln w="15240">
                  <a:gradFill flip="none" rotWithShape="1">
                    <a:gsLst>
                      <a:gs pos="0">
                        <a:schemeClr val="accent3">
                          <a:lumMod val="89000"/>
                        </a:schemeClr>
                      </a:gs>
                      <a:gs pos="22000">
                        <a:schemeClr val="accent3">
                          <a:lumMod val="89000"/>
                        </a:schemeClr>
                      </a:gs>
                      <a:gs pos="44000">
                        <a:schemeClr val="accent3">
                          <a:lumMod val="75000"/>
                          <a:alpha val="81000"/>
                        </a:schemeClr>
                      </a:gs>
                      <a:gs pos="97000">
                        <a:schemeClr val="accent3">
                          <a:lumMod val="70000"/>
                        </a:schemeClr>
                      </a:gs>
                    </a:gsLst>
                    <a:lin ang="2700000" scaled="1"/>
                    <a:tileRect/>
                  </a:gradFill>
                </a:ln>
              </a:rPr>
              <a:t>-New cases vs deaths</a:t>
            </a:r>
          </a:p>
          <a:p>
            <a:pPr marL="457200" lvl="1" indent="0">
              <a:buNone/>
            </a:pPr>
            <a:endParaRPr lang="en-US" sz="2500" dirty="0">
              <a:ln w="15240">
                <a:gradFill flip="none" rotWithShape="1">
                  <a:gsLst>
                    <a:gs pos="0">
                      <a:schemeClr val="accent3">
                        <a:lumMod val="89000"/>
                      </a:schemeClr>
                    </a:gs>
                    <a:gs pos="22000">
                      <a:schemeClr val="accent3">
                        <a:lumMod val="89000"/>
                      </a:schemeClr>
                    </a:gs>
                    <a:gs pos="44000">
                      <a:schemeClr val="accent3">
                        <a:lumMod val="75000"/>
                        <a:alpha val="81000"/>
                      </a:schemeClr>
                    </a:gs>
                    <a:gs pos="97000">
                      <a:schemeClr val="accent3">
                        <a:lumMod val="70000"/>
                      </a:schemeClr>
                    </a:gs>
                  </a:gsLst>
                  <a:lin ang="2700000" scaled="1"/>
                  <a:tileRect/>
                </a:gradFill>
              </a:ln>
            </a:endParaRPr>
          </a:p>
          <a:p>
            <a:r>
              <a:rPr lang="en-US" sz="2500" dirty="0">
                <a:ln w="15240">
                  <a:gradFill flip="none" rotWithShape="1">
                    <a:gsLst>
                      <a:gs pos="0">
                        <a:schemeClr val="accent3">
                          <a:lumMod val="89000"/>
                        </a:schemeClr>
                      </a:gs>
                      <a:gs pos="22000">
                        <a:schemeClr val="accent3">
                          <a:lumMod val="89000"/>
                        </a:schemeClr>
                      </a:gs>
                      <a:gs pos="44000">
                        <a:schemeClr val="accent3">
                          <a:lumMod val="75000"/>
                          <a:alpha val="81000"/>
                        </a:schemeClr>
                      </a:gs>
                      <a:gs pos="97000">
                        <a:schemeClr val="accent3">
                          <a:lumMod val="70000"/>
                        </a:schemeClr>
                      </a:gs>
                    </a:gsLst>
                    <a:lin ang="2700000" scaled="1"/>
                    <a:tileRect/>
                  </a:gradFill>
                </a:ln>
              </a:rPr>
              <a:t>Airfare</a:t>
            </a:r>
          </a:p>
          <a:p>
            <a:pPr marL="457200" lvl="1" indent="0">
              <a:buNone/>
            </a:pPr>
            <a:r>
              <a:rPr lang="en-US" sz="2500" dirty="0">
                <a:ln w="15240">
                  <a:gradFill flip="none" rotWithShape="1">
                    <a:gsLst>
                      <a:gs pos="0">
                        <a:schemeClr val="accent3">
                          <a:lumMod val="89000"/>
                        </a:schemeClr>
                      </a:gs>
                      <a:gs pos="22000">
                        <a:schemeClr val="accent3">
                          <a:lumMod val="89000"/>
                        </a:schemeClr>
                      </a:gs>
                      <a:gs pos="44000">
                        <a:schemeClr val="accent3">
                          <a:lumMod val="75000"/>
                          <a:alpha val="81000"/>
                        </a:schemeClr>
                      </a:gs>
                      <a:gs pos="97000">
                        <a:schemeClr val="accent3">
                          <a:lumMod val="70000"/>
                        </a:schemeClr>
                      </a:gs>
                    </a:gsLst>
                    <a:lin ang="2700000" scaled="1"/>
                    <a:tileRect/>
                  </a:gradFill>
                </a:ln>
              </a:rPr>
              <a:t>-Pricing predictions</a:t>
            </a:r>
          </a:p>
          <a:p>
            <a:pPr marL="457200" lvl="1" indent="0">
              <a:buNone/>
            </a:pPr>
            <a:endParaRPr lang="en-US" sz="2500" dirty="0">
              <a:ln w="15240">
                <a:gradFill flip="none" rotWithShape="1">
                  <a:gsLst>
                    <a:gs pos="0">
                      <a:schemeClr val="accent3">
                        <a:lumMod val="89000"/>
                      </a:schemeClr>
                    </a:gs>
                    <a:gs pos="22000">
                      <a:schemeClr val="accent3">
                        <a:lumMod val="89000"/>
                      </a:schemeClr>
                    </a:gs>
                    <a:gs pos="44000">
                      <a:schemeClr val="accent3">
                        <a:lumMod val="75000"/>
                        <a:alpha val="81000"/>
                      </a:schemeClr>
                    </a:gs>
                    <a:gs pos="97000">
                      <a:schemeClr val="accent3">
                        <a:lumMod val="70000"/>
                      </a:schemeClr>
                    </a:gs>
                  </a:gsLst>
                  <a:lin ang="2700000" scaled="1"/>
                  <a:tileRect/>
                </a:gradFill>
              </a:ln>
            </a:endParaRPr>
          </a:p>
          <a:p>
            <a:r>
              <a:rPr lang="en-US" sz="2500" dirty="0">
                <a:ln w="15240">
                  <a:gradFill flip="none" rotWithShape="1">
                    <a:gsLst>
                      <a:gs pos="0">
                        <a:schemeClr val="accent3">
                          <a:lumMod val="89000"/>
                        </a:schemeClr>
                      </a:gs>
                      <a:gs pos="22000">
                        <a:schemeClr val="accent3">
                          <a:lumMod val="89000"/>
                        </a:schemeClr>
                      </a:gs>
                      <a:gs pos="44000">
                        <a:schemeClr val="accent3">
                          <a:lumMod val="75000"/>
                          <a:alpha val="81000"/>
                        </a:schemeClr>
                      </a:gs>
                      <a:gs pos="97000">
                        <a:schemeClr val="accent3">
                          <a:lumMod val="70000"/>
                        </a:schemeClr>
                      </a:gs>
                    </a:gsLst>
                    <a:lin ang="2700000" scaled="1"/>
                    <a:tileRect/>
                  </a:gradFill>
                </a:ln>
              </a:rPr>
              <a:t>Weather</a:t>
            </a:r>
          </a:p>
          <a:p>
            <a:pPr marL="457200" lvl="1" indent="0">
              <a:buNone/>
            </a:pPr>
            <a:r>
              <a:rPr lang="en-US" sz="2500" dirty="0">
                <a:ln w="15240">
                  <a:gradFill flip="none" rotWithShape="1">
                    <a:gsLst>
                      <a:gs pos="0">
                        <a:schemeClr val="accent3">
                          <a:lumMod val="89000"/>
                        </a:schemeClr>
                      </a:gs>
                      <a:gs pos="22000">
                        <a:schemeClr val="accent3">
                          <a:lumMod val="89000"/>
                        </a:schemeClr>
                      </a:gs>
                      <a:gs pos="44000">
                        <a:schemeClr val="accent3">
                          <a:lumMod val="75000"/>
                          <a:alpha val="81000"/>
                        </a:schemeClr>
                      </a:gs>
                      <a:gs pos="97000">
                        <a:schemeClr val="accent3">
                          <a:lumMod val="70000"/>
                        </a:schemeClr>
                      </a:gs>
                    </a:gsLst>
                    <a:lin ang="2700000" scaled="1"/>
                    <a:tileRect/>
                  </a:gradFill>
                </a:ln>
              </a:rPr>
              <a:t>-Tableau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2014216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61000"/>
            <a:lum/>
          </a:blip>
          <a:srcRect/>
          <a:stretch>
            <a:fillRect t="-19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686CC-A776-9744-B7B8-3D155381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912" y="578470"/>
            <a:ext cx="5406932" cy="1096817"/>
          </a:xfrm>
        </p:spPr>
        <p:txBody>
          <a:bodyPr>
            <a:normAutofit fontScale="90000"/>
          </a:bodyPr>
          <a:lstStyle/>
          <a:p>
            <a:r>
              <a:rPr lang="en-US" sz="4500" dirty="0"/>
              <a:t>COVID Presence in Hawaii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195A3-4DDC-065A-14D6-40523B02B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2367094"/>
            <a:ext cx="5997664" cy="1854584"/>
          </a:xfrm>
        </p:spPr>
        <p:txBody>
          <a:bodyPr/>
          <a:lstStyle/>
          <a:p>
            <a:r>
              <a:rPr lang="en-US" dirty="0"/>
              <a:t>New Cases vs Deaths</a:t>
            </a:r>
          </a:p>
          <a:p>
            <a:endParaRPr lang="en-US" dirty="0"/>
          </a:p>
          <a:p>
            <a:r>
              <a:rPr lang="en-US" dirty="0"/>
              <a:t>What does the model’s accuracy mean?</a:t>
            </a:r>
          </a:p>
        </p:txBody>
      </p:sp>
    </p:spTree>
    <p:extLst>
      <p:ext uri="{BB962C8B-B14F-4D97-AF65-F5344CB8AC3E}">
        <p14:creationId xmlns:p14="http://schemas.microsoft.com/office/powerpoint/2010/main" val="2042191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E41CA-5483-F461-29B1-F019AE187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004243"/>
          </a:xfrm>
        </p:spPr>
        <p:txBody>
          <a:bodyPr>
            <a:normAutofit/>
          </a:bodyPr>
          <a:lstStyle/>
          <a:p>
            <a:r>
              <a:rPr lang="en-US" sz="4500" dirty="0">
                <a:ln>
                  <a:solidFill>
                    <a:schemeClr val="tx1"/>
                  </a:solidFill>
                </a:ln>
                <a:solidFill>
                  <a:schemeClr val="accent6">
                    <a:lumMod val="75000"/>
                    <a:alpha val="46000"/>
                  </a:schemeClr>
                </a:solidFill>
              </a:rPr>
              <a:t>Linear Model of Airfares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CF0EB4-D5A1-A3EE-171B-E30C41AEB9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623" y="2514600"/>
            <a:ext cx="4136858" cy="27579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7B8845-1EBF-529A-A0DE-00D99D6EF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43" y="2954980"/>
            <a:ext cx="2287985" cy="2287985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4FED5B4-2604-9548-FF22-D87B9F18EA34}"/>
              </a:ext>
            </a:extLst>
          </p:cNvPr>
          <p:cNvSpPr txBox="1">
            <a:spLocks/>
          </p:cNvSpPr>
          <p:nvPr/>
        </p:nvSpPr>
        <p:spPr>
          <a:xfrm>
            <a:off x="4810204" y="3108425"/>
            <a:ext cx="1523512" cy="41780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/>
              <a:t>R² = 0.86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EB0BF4-78C0-0020-FF20-ECD703B3010F}"/>
              </a:ext>
            </a:extLst>
          </p:cNvPr>
          <p:cNvSpPr txBox="1"/>
          <p:nvPr/>
        </p:nvSpPr>
        <p:spPr>
          <a:xfrm>
            <a:off x="5242560" y="2067824"/>
            <a:ext cx="140198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n w="6350">
                  <a:solidFill>
                    <a:schemeClr val="tx1"/>
                  </a:solidFill>
                </a:ln>
                <a:solidFill>
                  <a:schemeClr val="accent6">
                    <a:lumMod val="75000"/>
                    <a:alpha val="69000"/>
                  </a:schemeClr>
                </a:solidFill>
              </a:rPr>
              <a:t>Pricing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CF3790-6968-6B14-8298-FACB46E40842}"/>
              </a:ext>
            </a:extLst>
          </p:cNvPr>
          <p:cNvSpPr txBox="1"/>
          <p:nvPr/>
        </p:nvSpPr>
        <p:spPr>
          <a:xfrm>
            <a:off x="1611432" y="2080392"/>
            <a:ext cx="1106205" cy="553998"/>
          </a:xfrm>
          <a:prstGeom prst="rect">
            <a:avLst/>
          </a:prstGeom>
          <a:noFill/>
          <a:ln w="6350">
            <a:noFill/>
          </a:ln>
        </p:spPr>
        <p:txBody>
          <a:bodyPr wrap="square">
            <a:spAutoFit/>
          </a:bodyPr>
          <a:lstStyle/>
          <a:p>
            <a:r>
              <a:rPr lang="en-US" sz="3000" dirty="0">
                <a:ln w="6350">
                  <a:solidFill>
                    <a:schemeClr val="tx1"/>
                  </a:solidFill>
                </a:ln>
                <a:solidFill>
                  <a:schemeClr val="accent6">
                    <a:lumMod val="75000"/>
                    <a:alpha val="64000"/>
                  </a:schemeClr>
                </a:solidFill>
              </a:rPr>
              <a:t>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3C456D-64FA-4550-652D-29E2C0F272A5}"/>
              </a:ext>
            </a:extLst>
          </p:cNvPr>
          <p:cNvSpPr txBox="1"/>
          <p:nvPr/>
        </p:nvSpPr>
        <p:spPr>
          <a:xfrm>
            <a:off x="9144001" y="2080393"/>
            <a:ext cx="193368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n w="6350">
                  <a:solidFill>
                    <a:schemeClr val="tx1"/>
                  </a:solidFill>
                </a:ln>
                <a:solidFill>
                  <a:schemeClr val="accent6">
                    <a:lumMod val="75000"/>
                    <a:alpha val="69000"/>
                  </a:schemeClr>
                </a:solidFill>
              </a:rPr>
              <a:t>Prediction: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56A0D8E-348C-0312-4464-12AA32DAB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3600" y="2954980"/>
            <a:ext cx="3098799" cy="2064060"/>
          </a:xfrm>
        </p:spPr>
        <p:txBody>
          <a:bodyPr>
            <a:normAutofit/>
          </a:bodyPr>
          <a:lstStyle/>
          <a:p>
            <a:r>
              <a:rPr lang="en-US" dirty="0"/>
              <a:t>Average airfare in 2023: $352.24</a:t>
            </a:r>
          </a:p>
          <a:p>
            <a:r>
              <a:rPr lang="en-US" dirty="0"/>
              <a:t>Average airfare in 2024: $362.64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019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4477C6A-E807-419F-85E2-A7873AE78B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5" y="2813023"/>
            <a:ext cx="4418955" cy="32829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7E41CA-5483-F461-29B1-F019AE187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004243"/>
          </a:xfrm>
        </p:spPr>
        <p:txBody>
          <a:bodyPr>
            <a:normAutofit/>
          </a:bodyPr>
          <a:lstStyle/>
          <a:p>
            <a:r>
              <a:rPr lang="en-US" sz="4500" dirty="0">
                <a:ln>
                  <a:solidFill>
                    <a:schemeClr val="tx1"/>
                  </a:solidFill>
                </a:ln>
                <a:solidFill>
                  <a:schemeClr val="accent6">
                    <a:lumMod val="75000"/>
                    <a:alpha val="46000"/>
                  </a:schemeClr>
                </a:solidFill>
              </a:rPr>
              <a:t>classification Model of Airfares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EB0BF4-78C0-0020-FF20-ECD703B3010F}"/>
              </a:ext>
            </a:extLst>
          </p:cNvPr>
          <p:cNvSpPr txBox="1"/>
          <p:nvPr/>
        </p:nvSpPr>
        <p:spPr>
          <a:xfrm>
            <a:off x="1618817" y="1993611"/>
            <a:ext cx="140198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n w="6350">
                  <a:solidFill>
                    <a:schemeClr val="tx1"/>
                  </a:solidFill>
                </a:ln>
                <a:solidFill>
                  <a:schemeClr val="accent6">
                    <a:lumMod val="75000"/>
                    <a:alpha val="69000"/>
                  </a:schemeClr>
                </a:solidFill>
              </a:rPr>
              <a:t>Bins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C60F197-928C-E54D-723C-F9F403D58961}"/>
              </a:ext>
            </a:extLst>
          </p:cNvPr>
          <p:cNvSpPr txBox="1">
            <a:spLocks/>
          </p:cNvSpPr>
          <p:nvPr/>
        </p:nvSpPr>
        <p:spPr>
          <a:xfrm>
            <a:off x="6723687" y="2702567"/>
            <a:ext cx="2648480" cy="72643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/>
              <a:t>accuracy = 0.783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E76583-B90A-674B-B6BD-0B13C637D062}"/>
              </a:ext>
            </a:extLst>
          </p:cNvPr>
          <p:cNvSpPr txBox="1"/>
          <p:nvPr/>
        </p:nvSpPr>
        <p:spPr>
          <a:xfrm>
            <a:off x="6642407" y="1940892"/>
            <a:ext cx="193368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ln w="6350">
                  <a:solidFill>
                    <a:schemeClr val="tx1"/>
                  </a:solidFill>
                </a:ln>
                <a:solidFill>
                  <a:schemeClr val="accent6">
                    <a:lumMod val="75000"/>
                    <a:alpha val="69000"/>
                  </a:schemeClr>
                </a:solidFill>
              </a:rPr>
              <a:t>Prediction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470248-0397-1CCF-F506-FC7FF40A19AE}"/>
              </a:ext>
            </a:extLst>
          </p:cNvPr>
          <p:cNvSpPr txBox="1"/>
          <p:nvPr/>
        </p:nvSpPr>
        <p:spPr>
          <a:xfrm>
            <a:off x="6642407" y="3429000"/>
            <a:ext cx="4259273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cap="all" dirty="0"/>
              <a:t>airport OGG in 2023 Q1: $300-$500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cap="all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cap="all" dirty="0"/>
              <a:t>airport HNL in 2023 Q3: $200-$300</a:t>
            </a:r>
          </a:p>
        </p:txBody>
      </p:sp>
    </p:spTree>
    <p:extLst>
      <p:ext uri="{BB962C8B-B14F-4D97-AF65-F5344CB8AC3E}">
        <p14:creationId xmlns:p14="http://schemas.microsoft.com/office/powerpoint/2010/main" val="348937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6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37BF3-EC46-8DA2-1412-65910F1ED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902146"/>
          </a:xfrm>
        </p:spPr>
        <p:txBody>
          <a:bodyPr>
            <a:normAutofit/>
          </a:bodyPr>
          <a:lstStyle/>
          <a:p>
            <a:r>
              <a:rPr lang="en-US" sz="4500" dirty="0">
                <a:ln w="1714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</a:rPr>
              <a:t>Weather 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A0FFE-05FC-6DD5-91F9-E6B744D6B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4" y="1913230"/>
            <a:ext cx="10364452" cy="3424107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</a:rPr>
              <a:t>Weather data from SQLITE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</a:rPr>
              <a:t>Cloudiness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</a:rPr>
              <a:t>Wind Speed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</a:rPr>
              <a:t>Humidity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</a:rPr>
              <a:t>Temperature</a:t>
            </a:r>
          </a:p>
        </p:txBody>
      </p:sp>
    </p:spTree>
    <p:extLst>
      <p:ext uri="{BB962C8B-B14F-4D97-AF65-F5344CB8AC3E}">
        <p14:creationId xmlns:p14="http://schemas.microsoft.com/office/powerpoint/2010/main" val="1003104737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123</TotalTime>
  <Words>112</Words>
  <Application>Microsoft Macintosh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Courier New</vt:lpstr>
      <vt:lpstr>Tw Cen MT</vt:lpstr>
      <vt:lpstr>Droplet</vt:lpstr>
      <vt:lpstr>Project 4</vt:lpstr>
      <vt:lpstr>Recap of Project 3</vt:lpstr>
      <vt:lpstr>New studies</vt:lpstr>
      <vt:lpstr>COVID Presence in Hawaii</vt:lpstr>
      <vt:lpstr>Linear Model of Airfares</vt:lpstr>
      <vt:lpstr>classification Model of Airfares</vt:lpstr>
      <vt:lpstr>Weather Visualizations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4</dc:title>
  <dc:creator>Cameron Song</dc:creator>
  <cp:lastModifiedBy>Tongchen He</cp:lastModifiedBy>
  <cp:revision>14</cp:revision>
  <dcterms:created xsi:type="dcterms:W3CDTF">2023-01-06T02:53:20Z</dcterms:created>
  <dcterms:modified xsi:type="dcterms:W3CDTF">2023-01-07T23:17:22Z</dcterms:modified>
</cp:coreProperties>
</file>

<file path=docProps/thumbnail.jpeg>
</file>